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Bahnschrift Condensed" panose="020B0502040204020203" pitchFamily="34" charset="0"/>
      <p:regular r:id="rId14"/>
      <p:bold r:id="rId15"/>
    </p:embeddedFont>
    <p:embeddedFont>
      <p:font typeface="Clear Sans Regular Bold" panose="020B0604020202020204" charset="0"/>
      <p:regular r:id="rId16"/>
    </p:embeddedFont>
    <p:embeddedFont>
      <p:font typeface="Arial Black" panose="020B0A04020102020204" pitchFamily="34" charset="0"/>
      <p:bold r:id="rId17"/>
    </p:embeddedFont>
    <p:embeddedFont>
      <p:font typeface="Gabriola" panose="04040605051002020D02" pitchFamily="82" charset="0"/>
      <p:regular r:id="rId18"/>
    </p:embeddedFont>
    <p:embeddedFont>
      <p:font typeface="Calibri" panose="020F0502020204030204" pitchFamily="3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86410" autoAdjust="0"/>
  </p:normalViewPr>
  <p:slideViewPr>
    <p:cSldViewPr>
      <p:cViewPr varScale="1">
        <p:scale>
          <a:sx n="40" d="100"/>
          <a:sy n="40" d="100"/>
        </p:scale>
        <p:origin x="172"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3" d="100"/>
          <a:sy n="53" d="100"/>
        </p:scale>
        <p:origin x="2648"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08.02.2022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a:t>
            </a:r>
            <a:r>
              <a:rPr lang="en-US" dirty="0" err="1" smtClean="0"/>
              <a:t>Olusayo</a:t>
            </a:r>
            <a:r>
              <a:rPr lang="en-US" baseline="0" dirty="0" smtClean="0"/>
              <a:t> </a:t>
            </a:r>
            <a:r>
              <a:rPr lang="en-US" baseline="0" dirty="0" err="1" smtClean="0"/>
              <a:t>Akintunde</a:t>
            </a:r>
            <a:r>
              <a:rPr lang="en-US" dirty="0" smtClean="0"/>
              <a:t> </a:t>
            </a:r>
            <a:r>
              <a:rPr lang="en-US" dirty="0"/>
              <a:t>and today I will be presenting to you the results of the Data Analytics </a:t>
            </a:r>
            <a:r>
              <a:rPr lang="en-US" dirty="0" smtClean="0"/>
              <a:t>task for</a:t>
            </a:r>
            <a:r>
              <a:rPr lang="en-US" baseline="0" dirty="0" smtClean="0"/>
              <a:t> Social Buzz</a:t>
            </a:r>
            <a:r>
              <a:rPr lang="en-US" dirty="0" smtClean="0"/>
              <a: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a:t>
            </a:r>
            <a:r>
              <a:rPr lang="en-US" dirty="0" smtClean="0"/>
              <a:t>animal and science </a:t>
            </a:r>
            <a:r>
              <a:rPr lang="en-US" dirty="0"/>
              <a:t>are the two most popular categories, suggesting that users like "real-life" content</a:t>
            </a:r>
          </a:p>
          <a:p>
            <a:pPr lvl="0"/>
            <a:r>
              <a:rPr lang="en-US" dirty="0"/>
              <a:t>- We also found that </a:t>
            </a:r>
            <a:r>
              <a:rPr lang="en-US" dirty="0" smtClean="0"/>
              <a:t>healthy</a:t>
            </a:r>
            <a:r>
              <a:rPr lang="en-US" baseline="0" dirty="0" smtClean="0"/>
              <a:t> eating</a:t>
            </a:r>
            <a:r>
              <a:rPr lang="en-US" dirty="0" smtClean="0"/>
              <a:t> </a:t>
            </a:r>
            <a:r>
              <a:rPr lang="en-US" dirty="0"/>
              <a:t>was the third most popular, perhaps </a:t>
            </a:r>
            <a:r>
              <a:rPr lang="en-US" dirty="0" smtClean="0"/>
              <a:t>because</a:t>
            </a:r>
            <a:r>
              <a:rPr lang="en-US" baseline="0" dirty="0" smtClean="0"/>
              <a:t> people want to stay healthy by building their immune system</a:t>
            </a:r>
            <a:r>
              <a:rPr lang="en-US" dirty="0" smtClean="0"/>
              <a:t>. </a:t>
            </a:r>
            <a:r>
              <a:rPr lang="en-US" dirty="0"/>
              <a:t>This presents a massive opportunity for Social Buzz to ride on this </a:t>
            </a:r>
            <a:r>
              <a:rPr lang="en-US" dirty="0" smtClean="0"/>
              <a:t>content, </a:t>
            </a:r>
            <a:r>
              <a:rPr lang="en-US" dirty="0"/>
              <a:t>as </a:t>
            </a:r>
            <a:r>
              <a:rPr lang="en-US" dirty="0" smtClean="0"/>
              <a:t>people</a:t>
            </a:r>
            <a:r>
              <a:rPr lang="en-US" baseline="0" dirty="0" smtClean="0"/>
              <a:t> want to stay healthy and alive</a:t>
            </a:r>
            <a:r>
              <a:rPr lang="en-US" dirty="0" smtClean="0"/>
              <a:t>.</a:t>
            </a:r>
            <a:endParaRPr lang="en-US" dirty="0"/>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a:t>
            </a:r>
            <a:r>
              <a:rPr lang="en-US" dirty="0" err="1" smtClean="0"/>
              <a:t>Olusayo</a:t>
            </a:r>
            <a:r>
              <a:rPr lang="en-US" dirty="0" smtClean="0"/>
              <a:t> </a:t>
            </a:r>
            <a:r>
              <a:rPr lang="en-US" dirty="0" err="1" smtClean="0"/>
              <a:t>Akintunde</a:t>
            </a:r>
            <a:r>
              <a:rPr lang="en-US" baseline="0" dirty="0" smtClean="0"/>
              <a:t> </a:t>
            </a:r>
            <a:r>
              <a:rPr lang="en-US" dirty="0" smtClean="0"/>
              <a:t>who </a:t>
            </a:r>
            <a:r>
              <a:rPr lang="en-US" dirty="0"/>
              <a:t>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a:t>
            </a:r>
            <a:r>
              <a:rPr lang="en-US" dirty="0" smtClean="0"/>
              <a:t>Science</a:t>
            </a:r>
            <a:r>
              <a:rPr lang="en-US" baseline="0" dirty="0" smtClean="0"/>
              <a:t> etc</a:t>
            </a:r>
            <a:r>
              <a:rPr lang="en-US" dirty="0" smtClean="0"/>
              <a:t>.</a:t>
            </a:r>
            <a:endParaRPr lang="en-US" dirty="0"/>
          </a:p>
          <a:p>
            <a:pPr lvl="0"/>
            <a:endParaRPr lang="en-US" dirty="0"/>
          </a:p>
          <a:p>
            <a:pPr lvl="0"/>
            <a:r>
              <a:rPr lang="en-US" dirty="0"/>
              <a:t>As well as this, there was </a:t>
            </a:r>
            <a:r>
              <a:rPr lang="en-US" dirty="0" smtClean="0"/>
              <a:t>1897 </a:t>
            </a:r>
            <a:r>
              <a:rPr lang="en-US" dirty="0"/>
              <a:t>posts from just the </a:t>
            </a:r>
            <a:r>
              <a:rPr lang="en-US" dirty="0" smtClean="0"/>
              <a:t>animal </a:t>
            </a:r>
            <a:r>
              <a:rPr lang="en-US" dirty="0"/>
              <a:t>category alone! People obviously </a:t>
            </a:r>
            <a:r>
              <a:rPr lang="en-US" dirty="0" smtClean="0"/>
              <a:t>really</a:t>
            </a:r>
            <a:r>
              <a:rPr lang="en-US" baseline="0" dirty="0" smtClean="0"/>
              <a:t> enjoy wildlife views.</a:t>
            </a:r>
            <a:endParaRPr lang="en-US" dirty="0"/>
          </a:p>
          <a:p>
            <a:pPr lvl="0"/>
            <a:endParaRPr lang="en-US" dirty="0"/>
          </a:p>
          <a:p>
            <a:pPr lvl="0"/>
            <a:r>
              <a:rPr lang="en-US" dirty="0"/>
              <a:t>And also the most common month for users to post within was </a:t>
            </a:r>
            <a:r>
              <a:rPr lang="en-US" dirty="0" smtClean="0"/>
              <a:t>January. This </a:t>
            </a:r>
            <a:r>
              <a:rPr lang="en-US" dirty="0"/>
              <a:t>is interesting to know that people are most active during this month!</a:t>
            </a:r>
          </a:p>
          <a:p>
            <a:pPr lvl="0"/>
            <a:endParaRPr lang="en-US" dirty="0"/>
          </a:p>
          <a:p>
            <a:pPr lvl="0"/>
            <a:r>
              <a:rPr lang="en-US" dirty="0"/>
              <a:t>But now, onto the main question... which is... what were the top 5 most popular categories of posts</a:t>
            </a:r>
            <a:r>
              <a:rPr lang="en-US" dirty="0" smtClean="0"/>
              <a: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t>
            </a:r>
            <a:r>
              <a:rPr lang="en-US" dirty="0" smtClean="0"/>
              <a:t>animal, Science, healthy</a:t>
            </a:r>
            <a:r>
              <a:rPr lang="en-US" baseline="0" dirty="0" smtClean="0"/>
              <a:t> eating</a:t>
            </a:r>
            <a:r>
              <a:rPr lang="en-US" dirty="0" smtClean="0"/>
              <a:t>, food</a:t>
            </a:r>
            <a:r>
              <a:rPr lang="en-US" baseline="0" dirty="0" smtClean="0"/>
              <a:t> </a:t>
            </a:r>
            <a:r>
              <a:rPr lang="en-US" dirty="0" smtClean="0"/>
              <a:t> </a:t>
            </a:r>
            <a:r>
              <a:rPr lang="en-US" dirty="0"/>
              <a:t>and </a:t>
            </a:r>
            <a:r>
              <a:rPr lang="en-US" dirty="0" smtClean="0"/>
              <a:t>technology </a:t>
            </a:r>
            <a:r>
              <a:rPr lang="en-US" dirty="0"/>
              <a:t>in descending order.</a:t>
            </a:r>
          </a:p>
          <a:p>
            <a:pPr lvl="0"/>
            <a:endParaRPr lang="en-US" dirty="0"/>
          </a:p>
          <a:p>
            <a:pPr lvl="0"/>
            <a:r>
              <a:rPr lang="en-US" dirty="0" smtClean="0"/>
              <a:t>Animal </a:t>
            </a:r>
            <a:r>
              <a:rPr lang="en-US" dirty="0"/>
              <a:t>had an aggregate popularity score of almost </a:t>
            </a:r>
            <a:r>
              <a:rPr lang="en-US" dirty="0" smtClean="0"/>
              <a:t>75000, it shows people enjoy wild-life content. </a:t>
            </a:r>
            <a:r>
              <a:rPr lang="en-US" dirty="0"/>
              <a:t>It is very interesting to see both </a:t>
            </a:r>
            <a:r>
              <a:rPr lang="en-US" dirty="0" smtClean="0"/>
              <a:t>healthy</a:t>
            </a:r>
            <a:r>
              <a:rPr lang="en-US" baseline="0" dirty="0" smtClean="0"/>
              <a:t> eating </a:t>
            </a:r>
            <a:r>
              <a:rPr lang="en-US" dirty="0" smtClean="0"/>
              <a:t>and food </a:t>
            </a:r>
            <a:r>
              <a:rPr lang="en-US" dirty="0"/>
              <a:t>within the top 5, it really shows what people enjoy consuming as content. But also interesting to see </a:t>
            </a:r>
            <a:r>
              <a:rPr lang="en-US" dirty="0" smtClean="0"/>
              <a:t>Science</a:t>
            </a:r>
            <a:r>
              <a:rPr lang="en-US" baseline="0" dirty="0" smtClean="0"/>
              <a:t> and technology as part of the top 5 also</a:t>
            </a:r>
            <a:r>
              <a:rPr lang="en-US" dirty="0" smtClean="0"/>
              <a:t>. </a:t>
            </a:r>
            <a:r>
              <a:rPr lang="en-US" dirty="0"/>
              <a:t>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09.02.2022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a:t>
            </a:r>
            <a:r>
              <a:rPr lang="en-US" dirty="0" smtClean="0"/>
              <a:t>animal </a:t>
            </a:r>
            <a:r>
              <a:rPr lang="en-US" dirty="0"/>
              <a:t>only outperforms </a:t>
            </a:r>
            <a:r>
              <a:rPr lang="en-US" dirty="0" smtClean="0"/>
              <a:t>science </a:t>
            </a:r>
            <a:r>
              <a:rPr lang="en-US" dirty="0"/>
              <a:t>by </a:t>
            </a:r>
            <a:r>
              <a:rPr lang="en-US" dirty="0" smtClean="0"/>
              <a:t>1.08% </a:t>
            </a:r>
            <a:r>
              <a:rPr lang="en-US" dirty="0"/>
              <a:t>within the top 5.</a:t>
            </a:r>
          </a:p>
          <a:p>
            <a:pPr lvl="0"/>
            <a:endParaRPr lang="en-US" dirty="0"/>
          </a:p>
          <a:p>
            <a:pPr lvl="0"/>
            <a:r>
              <a:rPr lang="en-US" dirty="0"/>
              <a:t>However the difference between the 4th most </a:t>
            </a:r>
            <a:r>
              <a:rPr lang="en-US" dirty="0" smtClean="0"/>
              <a:t>popular,</a:t>
            </a:r>
            <a:r>
              <a:rPr lang="en-US" baseline="0" dirty="0" smtClean="0"/>
              <a:t> which is technology</a:t>
            </a:r>
            <a:r>
              <a:rPr lang="en-US" dirty="0" smtClean="0"/>
              <a:t>, </a:t>
            </a:r>
            <a:r>
              <a:rPr lang="en-US" dirty="0"/>
              <a:t>and the </a:t>
            </a:r>
            <a:r>
              <a:rPr lang="en-US" dirty="0" smtClean="0"/>
              <a:t>5th </a:t>
            </a:r>
            <a:r>
              <a:rPr lang="en-US" dirty="0"/>
              <a:t>most popular, </a:t>
            </a:r>
            <a:r>
              <a:rPr lang="en-US" dirty="0" smtClean="0"/>
              <a:t>food, </a:t>
            </a:r>
            <a:r>
              <a:rPr lang="en-US" dirty="0"/>
              <a:t>is much larger at </a:t>
            </a:r>
            <a:r>
              <a:rPr lang="en-US" dirty="0" smtClean="0"/>
              <a:t>0.59%</a:t>
            </a:r>
            <a:endParaRPr lang="en-US" dirty="0"/>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6.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5.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1.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0"/>
              <a:ext cx="3005065" cy="2794710"/>
            </a:xfrm>
            <a:prstGeom prst="rect">
              <a:avLst/>
            </a:prstGeom>
            <a:ln>
              <a:noFill/>
            </a:ln>
            <a:effectLst>
              <a:softEdge rad="112500"/>
            </a:effectLst>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3279405"/>
              <a:ext cx="3005065" cy="2794710"/>
            </a:xfrm>
            <a:prstGeom prst="rect">
              <a:avLst/>
            </a:prstGeom>
            <a:ln>
              <a:noFill/>
            </a:ln>
            <a:effectLst>
              <a:softEdge rad="112500"/>
            </a:effectLst>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6558809"/>
              <a:ext cx="3005065" cy="2794710"/>
            </a:xfrm>
            <a:prstGeom prst="rect">
              <a:avLst/>
            </a:prstGeom>
            <a:ln>
              <a:noFill/>
            </a:ln>
            <a:effectLst>
              <a:softEdge rad="112500"/>
            </a:effectLst>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a:ln>
              <a:noFill/>
            </a:ln>
            <a:effectLst>
              <a:softEdge rad="112500"/>
            </a:effectLst>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0"/>
              <a:ext cx="3005065" cy="2794710"/>
            </a:xfrm>
            <a:prstGeom prst="rect">
              <a:avLst/>
            </a:prstGeom>
            <a:ln>
              <a:noFill/>
            </a:ln>
            <a:effectLst>
              <a:softEdge rad="112500"/>
            </a:effectLst>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a:ln>
              <a:noFill/>
            </a:ln>
            <a:effectLst>
              <a:softEdge rad="112500"/>
            </a:effectLst>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a:ln>
              <a:noFill/>
            </a:ln>
            <a:effectLst>
              <a:softEdge rad="112500"/>
            </a:effectLst>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a:ln>
              <a:noFill/>
            </a:ln>
            <a:effectLst>
              <a:softEdge rad="112500"/>
            </a:effectLst>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a:ln>
              <a:noFill/>
            </a:ln>
            <a:effectLst>
              <a:softEdge rad="112500"/>
            </a:effectLst>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a:ln>
              <a:noFill/>
            </a:ln>
            <a:effectLst>
              <a:softEdge rad="112500"/>
            </a:effectLst>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a:ln>
              <a:noFill/>
            </a:ln>
            <a:effectLst>
              <a:softEdge rad="112500"/>
            </a:effectLst>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a:ln>
              <a:noFill/>
            </a:ln>
            <a:effectLst>
              <a:softEdge rad="112500"/>
            </a:effectLst>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0"/>
              <a:ext cx="3005065" cy="2794710"/>
            </a:xfrm>
            <a:prstGeom prst="rect">
              <a:avLst/>
            </a:prstGeom>
            <a:ln>
              <a:noFill/>
            </a:ln>
            <a:effectLst>
              <a:softEdge rad="112500"/>
            </a:effectLst>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3279405"/>
              <a:ext cx="3005065" cy="2794710"/>
            </a:xfrm>
            <a:prstGeom prst="rect">
              <a:avLst/>
            </a:prstGeom>
            <a:ln>
              <a:noFill/>
            </a:ln>
            <a:effectLst>
              <a:softEdge rad="112500"/>
            </a:effectLst>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6558809"/>
              <a:ext cx="3005065" cy="2794710"/>
            </a:xfrm>
            <a:prstGeom prst="rect">
              <a:avLst/>
            </a:prstGeom>
            <a:ln>
              <a:noFill/>
            </a:ln>
            <a:effectLst>
              <a:softEdge rad="112500"/>
            </a:effectLst>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a:ln>
              <a:noFill/>
            </a:ln>
            <a:effectLst>
              <a:softEdge rad="112500"/>
            </a:effectLst>
          </p:spPr>
        </p:pic>
      </p:grpSp>
      <p:grpSp>
        <p:nvGrpSpPr>
          <p:cNvPr id="20" name="Group 20"/>
          <p:cNvGrpSpPr/>
          <p:nvPr/>
        </p:nvGrpSpPr>
        <p:grpSpPr>
          <a:xfrm>
            <a:off x="1075083" y="1047042"/>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439364" y="2247901"/>
            <a:ext cx="5162580" cy="7117333"/>
          </a:xfrm>
          <a:prstGeom prst="rect">
            <a:avLst/>
          </a:prstGeom>
        </p:spPr>
        <p:txBody>
          <a:bodyPr wrap="square" lIns="0" tIns="0" rIns="0" bIns="0" rtlCol="0" anchor="t">
            <a:spAutoFit/>
          </a:bodyPr>
          <a:lstStyle/>
          <a:p>
            <a:pPr algn="ctr">
              <a:lnSpc>
                <a:spcPts val="11059"/>
              </a:lnSpc>
            </a:pPr>
            <a:r>
              <a:rPr lang="en-US" sz="10533" spc="-105" dirty="0" smtClean="0">
                <a:solidFill>
                  <a:srgbClr val="FFFFFF"/>
                </a:solidFill>
                <a:latin typeface="Bahnschrift Condensed" panose="020B0502040204020203" pitchFamily="34" charset="0"/>
              </a:rPr>
              <a:t>SOCIAL BUZZ DATA ANALYTICS REPORT</a:t>
            </a:r>
          </a:p>
          <a:p>
            <a:pPr algn="ctr">
              <a:lnSpc>
                <a:spcPts val="11059"/>
              </a:lnSpc>
            </a:pPr>
            <a:endParaRPr lang="en-US" sz="10533" spc="-105" dirty="0">
              <a:solidFill>
                <a:srgbClr val="FFFFFF"/>
              </a:solidFill>
              <a:latin typeface="Graphik Regular" panose="020B050303020206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Bahnschrift Condensed" panose="020B050204020402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723244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p:cNvSpPr txBox="1"/>
          <p:nvPr/>
        </p:nvSpPr>
        <p:spPr>
          <a:xfrm>
            <a:off x="11581833" y="1580430"/>
            <a:ext cx="4343967" cy="1631216"/>
          </a:xfrm>
          <a:prstGeom prst="rect">
            <a:avLst/>
          </a:prstGeom>
          <a:noFill/>
        </p:spPr>
        <p:txBody>
          <a:bodyPr wrap="square" rtlCol="0">
            <a:spAutoFit/>
          </a:bodyPr>
          <a:lstStyle/>
          <a:p>
            <a:r>
              <a:rPr lang="en-US" sz="2000" b="1" dirty="0" smtClean="0"/>
              <a:t>ANALYSIS</a:t>
            </a:r>
          </a:p>
          <a:p>
            <a:r>
              <a:rPr lang="en-US" sz="2000" dirty="0"/>
              <a:t>We found that animal and science are the two most popular categories, suggesting that users like "real-life" content</a:t>
            </a:r>
          </a:p>
        </p:txBody>
      </p:sp>
      <p:sp>
        <p:nvSpPr>
          <p:cNvPr id="18" name="TextBox 17"/>
          <p:cNvSpPr txBox="1"/>
          <p:nvPr/>
        </p:nvSpPr>
        <p:spPr>
          <a:xfrm>
            <a:off x="11553759" y="3991136"/>
            <a:ext cx="4801167" cy="2831544"/>
          </a:xfrm>
          <a:prstGeom prst="rect">
            <a:avLst/>
          </a:prstGeom>
          <a:noFill/>
        </p:spPr>
        <p:txBody>
          <a:bodyPr wrap="square" rtlCol="0">
            <a:spAutoFit/>
          </a:bodyPr>
          <a:lstStyle/>
          <a:p>
            <a:r>
              <a:rPr lang="en-US" sz="2000" b="1" dirty="0" smtClean="0"/>
              <a:t>INSIGHT</a:t>
            </a:r>
          </a:p>
          <a:p>
            <a:pPr lvl="0"/>
            <a:r>
              <a:rPr lang="en-US" sz="2000" dirty="0"/>
              <a:t>We also found that healthy eating was the third most popular, perhaps because people want to stay healthy by building their immune system. This presents a massive opportunity for Social Buzz to ride on this content, as people want to stay healthy and alive.</a:t>
            </a:r>
          </a:p>
          <a:p>
            <a:endParaRPr lang="en-US" dirty="0"/>
          </a:p>
        </p:txBody>
      </p:sp>
      <p:sp>
        <p:nvSpPr>
          <p:cNvPr id="19" name="TextBox 18"/>
          <p:cNvSpPr txBox="1"/>
          <p:nvPr/>
        </p:nvSpPr>
        <p:spPr>
          <a:xfrm>
            <a:off x="11553759" y="6957657"/>
            <a:ext cx="5105400" cy="2523768"/>
          </a:xfrm>
          <a:prstGeom prst="rect">
            <a:avLst/>
          </a:prstGeom>
          <a:noFill/>
        </p:spPr>
        <p:txBody>
          <a:bodyPr wrap="square" rtlCol="0">
            <a:spAutoFit/>
          </a:bodyPr>
          <a:lstStyle/>
          <a:p>
            <a:r>
              <a:rPr lang="en-US" sz="2000" b="1" dirty="0" smtClean="0"/>
              <a:t>NEXT STEP</a:t>
            </a:r>
          </a:p>
          <a:p>
            <a:pPr lvl="0"/>
            <a:r>
              <a:rPr lang="en-US" sz="2000" dirty="0" smtClean="0"/>
              <a:t>As </a:t>
            </a:r>
            <a:r>
              <a:rPr lang="en-US" sz="2000" dirty="0"/>
              <a:t>much as this analysis was insightful, we are ready to take it to the next stage and we have the expertise within Accenture to help you realize these kinds of insights in production across your organization and in real time. We would love to help you with this.</a:t>
            </a:r>
          </a:p>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366681" y="5490780"/>
            <a:ext cx="5385738" cy="434221"/>
          </a:xfrm>
          <a:prstGeom prst="rect">
            <a:avLst/>
          </a:prstGeom>
        </p:spPr>
        <p:txBody>
          <a:bodyPr lIns="0" tIns="0" rIns="0" bIns="0" rtlCol="0" anchor="t">
            <a:spAutoFit/>
          </a:bodyPr>
          <a:lstStyle/>
          <a:p>
            <a:pPr>
              <a:lnSpc>
                <a:spcPts val="3640"/>
              </a:lnSpc>
            </a:pPr>
            <a:r>
              <a:rPr lang="en-US" sz="2600" spc="-26" dirty="0">
                <a:solidFill>
                  <a:srgbClr val="FFFFFF"/>
                </a:solidFill>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abriola" panose="04040605051002020D02" pitchFamily="82" charset="0"/>
              </a:rPr>
              <a:t>Thank you</a:t>
            </a:r>
            <a:r>
              <a:rPr lang="en-US" sz="8000" spc="-80" dirty="0">
                <a:solidFill>
                  <a:srgbClr val="FFFFFF"/>
                </a:solidFill>
                <a:latin typeface="Graphik Regular" panose="020B0503030202060203" pitchFamily="34" charset="0"/>
              </a:rPr>
              <a:t>!</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2502186"/>
            <a:ext cx="9474361" cy="5535649"/>
            <a:chOff x="0" y="-1044153"/>
            <a:chExt cx="12632482" cy="7380863"/>
          </a:xfrm>
        </p:grpSpPr>
        <p:sp>
          <p:nvSpPr>
            <p:cNvPr id="3" name="TextBox 3"/>
            <p:cNvSpPr txBox="1"/>
            <p:nvPr/>
          </p:nvSpPr>
          <p:spPr>
            <a:xfrm>
              <a:off x="0" y="-1044153"/>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Bahnschrift Condensed" panose="020B0502040204020203" pitchFamily="34" charset="0"/>
                </a:rPr>
                <a:t>Today's agenda</a:t>
              </a:r>
            </a:p>
          </p:txBody>
        </p:sp>
        <p:sp>
          <p:nvSpPr>
            <p:cNvPr id="4" name="TextBox 4"/>
            <p:cNvSpPr txBox="1"/>
            <p:nvPr/>
          </p:nvSpPr>
          <p:spPr>
            <a:xfrm>
              <a:off x="0" y="1258398"/>
              <a:ext cx="12632482" cy="5078312"/>
            </a:xfrm>
            <a:prstGeom prst="rect">
              <a:avLst/>
            </a:prstGeom>
          </p:spPr>
          <p:txBody>
            <a:bodyPr wrap="square" lIns="0" tIns="0" rIns="0" bIns="0" rtlCol="0" anchor="t">
              <a:spAutoFit/>
            </a:bodyPr>
            <a:lstStyle/>
            <a:p>
              <a:pPr>
                <a:lnSpc>
                  <a:spcPts val="2660"/>
                </a:lnSpc>
              </a:pPr>
              <a:r>
                <a:rPr lang="en-US" sz="3200" spc="-19" dirty="0">
                  <a:solidFill>
                    <a:srgbClr val="000000"/>
                  </a:solidFill>
                  <a:latin typeface="Bahnschrift Condensed" panose="020B0502040204020203" pitchFamily="34" charset="0"/>
                </a:rPr>
                <a:t>Project </a:t>
              </a:r>
              <a:r>
                <a:rPr lang="en-US" sz="3200" spc="-19" dirty="0" smtClean="0">
                  <a:solidFill>
                    <a:srgbClr val="000000"/>
                  </a:solidFill>
                  <a:latin typeface="Bahnschrift Condensed" panose="020B0502040204020203" pitchFamily="34" charset="0"/>
                </a:rPr>
                <a:t>recap</a:t>
              </a:r>
            </a:p>
            <a:p>
              <a:pPr>
                <a:lnSpc>
                  <a:spcPts val="2660"/>
                </a:lnSpc>
              </a:pPr>
              <a:endParaRPr lang="en-US" sz="3200" spc="-19" dirty="0">
                <a:solidFill>
                  <a:srgbClr val="000000"/>
                </a:solidFill>
                <a:latin typeface="Bahnschrift Condensed" panose="020B0502040204020203" pitchFamily="34" charset="0"/>
              </a:endParaRPr>
            </a:p>
            <a:p>
              <a:pPr>
                <a:lnSpc>
                  <a:spcPts val="2660"/>
                </a:lnSpc>
              </a:pPr>
              <a:r>
                <a:rPr lang="en-US" sz="3200" spc="-19" dirty="0" smtClean="0">
                  <a:solidFill>
                    <a:srgbClr val="000000"/>
                  </a:solidFill>
                  <a:latin typeface="Bahnschrift Condensed" panose="020B0502040204020203" pitchFamily="34" charset="0"/>
                </a:rPr>
                <a:t>Problem</a:t>
              </a:r>
            </a:p>
            <a:p>
              <a:pPr>
                <a:lnSpc>
                  <a:spcPts val="2660"/>
                </a:lnSpc>
              </a:pPr>
              <a:endParaRPr lang="en-US" sz="3200" spc="-19" dirty="0">
                <a:solidFill>
                  <a:srgbClr val="000000"/>
                </a:solidFill>
                <a:latin typeface="Bahnschrift Condensed" panose="020B0502040204020203" pitchFamily="34" charset="0"/>
              </a:endParaRPr>
            </a:p>
            <a:p>
              <a:pPr>
                <a:lnSpc>
                  <a:spcPts val="2660"/>
                </a:lnSpc>
              </a:pPr>
              <a:r>
                <a:rPr lang="en-US" sz="3200" spc="-19" dirty="0">
                  <a:solidFill>
                    <a:srgbClr val="000000"/>
                  </a:solidFill>
                  <a:latin typeface="Bahnschrift Condensed" panose="020B0502040204020203" pitchFamily="34" charset="0"/>
                </a:rPr>
                <a:t>The Analytics </a:t>
              </a:r>
              <a:r>
                <a:rPr lang="en-US" sz="3200" spc="-19" dirty="0" smtClean="0">
                  <a:solidFill>
                    <a:srgbClr val="000000"/>
                  </a:solidFill>
                  <a:latin typeface="Bahnschrift Condensed" panose="020B0502040204020203" pitchFamily="34" charset="0"/>
                </a:rPr>
                <a:t>team</a:t>
              </a:r>
            </a:p>
            <a:p>
              <a:pPr>
                <a:lnSpc>
                  <a:spcPts val="2660"/>
                </a:lnSpc>
              </a:pPr>
              <a:endParaRPr lang="en-US" sz="3200" spc="-19" dirty="0">
                <a:solidFill>
                  <a:srgbClr val="000000"/>
                </a:solidFill>
                <a:latin typeface="Bahnschrift Condensed" panose="020B0502040204020203" pitchFamily="34" charset="0"/>
              </a:endParaRPr>
            </a:p>
            <a:p>
              <a:pPr>
                <a:lnSpc>
                  <a:spcPts val="2660"/>
                </a:lnSpc>
              </a:pPr>
              <a:r>
                <a:rPr lang="en-US" sz="3200" spc="-19" dirty="0" smtClean="0">
                  <a:solidFill>
                    <a:srgbClr val="000000"/>
                  </a:solidFill>
                  <a:latin typeface="Bahnschrift Condensed" panose="020B0502040204020203" pitchFamily="34" charset="0"/>
                </a:rPr>
                <a:t>Process</a:t>
              </a:r>
            </a:p>
            <a:p>
              <a:pPr>
                <a:lnSpc>
                  <a:spcPts val="2660"/>
                </a:lnSpc>
              </a:pPr>
              <a:endParaRPr lang="en-US" sz="3200" spc="-19" dirty="0">
                <a:solidFill>
                  <a:srgbClr val="000000"/>
                </a:solidFill>
                <a:latin typeface="Bahnschrift Condensed" panose="020B0502040204020203" pitchFamily="34" charset="0"/>
              </a:endParaRPr>
            </a:p>
            <a:p>
              <a:pPr>
                <a:lnSpc>
                  <a:spcPts val="2660"/>
                </a:lnSpc>
              </a:pPr>
              <a:r>
                <a:rPr lang="en-US" sz="3200" spc="-19" dirty="0" smtClean="0">
                  <a:solidFill>
                    <a:srgbClr val="000000"/>
                  </a:solidFill>
                  <a:latin typeface="Bahnschrift Condensed" panose="020B0502040204020203" pitchFamily="34" charset="0"/>
                </a:rPr>
                <a:t>Insights</a:t>
              </a:r>
            </a:p>
            <a:p>
              <a:pPr>
                <a:lnSpc>
                  <a:spcPts val="2660"/>
                </a:lnSpc>
              </a:pPr>
              <a:endParaRPr lang="en-US" sz="3200" spc="-19" dirty="0">
                <a:solidFill>
                  <a:srgbClr val="000000"/>
                </a:solidFill>
                <a:latin typeface="Bahnschrift Condensed" panose="020B0502040204020203" pitchFamily="34" charset="0"/>
              </a:endParaRPr>
            </a:p>
            <a:p>
              <a:pPr>
                <a:lnSpc>
                  <a:spcPts val="2660"/>
                </a:lnSpc>
              </a:pPr>
              <a:r>
                <a:rPr lang="en-US" sz="3200" spc="-19" dirty="0">
                  <a:solidFill>
                    <a:srgbClr val="000000"/>
                  </a:solidFill>
                  <a:latin typeface="Bahnschrift Condensed" panose="020B050204020402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77025"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6259917" y="2101500"/>
            <a:ext cx="11342283" cy="6275832"/>
          </a:xfrm>
          <a:prstGeom prst="rect">
            <a:avLst/>
          </a:prstGeom>
          <a:solidFill>
            <a:schemeClr val="bg1"/>
          </a:solidFill>
        </p:spPr>
      </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10799999">
            <a:off x="2686016" y="2601680"/>
            <a:ext cx="4764970" cy="4446820"/>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Arial Black" panose="020B0A04020102020204" pitchFamily="34" charset="0"/>
              </a:rPr>
              <a:t>Project Recap</a:t>
            </a:r>
          </a:p>
        </p:txBody>
      </p:sp>
      <p:sp>
        <p:nvSpPr>
          <p:cNvPr id="34" name="TextBox 33"/>
          <p:cNvSpPr txBox="1"/>
          <p:nvPr/>
        </p:nvSpPr>
        <p:spPr>
          <a:xfrm>
            <a:off x="7714307" y="3110411"/>
            <a:ext cx="9847773" cy="4462760"/>
          </a:xfrm>
          <a:prstGeom prst="rect">
            <a:avLst/>
          </a:prstGeom>
          <a:noFill/>
        </p:spPr>
        <p:txBody>
          <a:bodyPr wrap="square" rtlCol="0">
            <a:spAutoFit/>
          </a:bodyPr>
          <a:lstStyle/>
          <a:p>
            <a:r>
              <a:rPr lang="en-US" sz="2400" dirty="0" smtClean="0"/>
              <a:t>Social Buzz is a growing technology business with content post as their </a:t>
            </a:r>
          </a:p>
          <a:p>
            <a:r>
              <a:rPr lang="en-US" sz="2400" dirty="0" smtClean="0"/>
              <a:t>Major business.</a:t>
            </a:r>
          </a:p>
          <a:p>
            <a:r>
              <a:rPr lang="en-US" sz="2400" dirty="0" smtClean="0"/>
              <a:t>We at Accenture have embarked on a 3 month Pilot program with social Buzz. </a:t>
            </a:r>
          </a:p>
          <a:p>
            <a:r>
              <a:rPr lang="en-US" sz="2400" dirty="0"/>
              <a:t>To start our engagement with Social Buzz, we are running a 3 month initial </a:t>
            </a:r>
            <a:r>
              <a:rPr lang="en-US" sz="2400" dirty="0" smtClean="0"/>
              <a:t>project</a:t>
            </a:r>
          </a:p>
          <a:p>
            <a:r>
              <a:rPr lang="en-US" sz="2400" dirty="0" smtClean="0"/>
              <a:t>in </a:t>
            </a:r>
            <a:r>
              <a:rPr lang="en-US" sz="2400" dirty="0"/>
              <a:t>order to prove to them that we are the best firm to work with. </a:t>
            </a:r>
            <a:endParaRPr lang="en-US" sz="2400" dirty="0" smtClean="0"/>
          </a:p>
          <a:p>
            <a:r>
              <a:rPr lang="en-US" sz="2400" dirty="0" smtClean="0"/>
              <a:t>They </a:t>
            </a:r>
            <a:r>
              <a:rPr lang="en-US" sz="2400" dirty="0"/>
              <a:t>are expecting the following: </a:t>
            </a:r>
            <a:endParaRPr lang="en-US" sz="2400" dirty="0" smtClean="0"/>
          </a:p>
          <a:p>
            <a:pPr marL="285750" indent="-285750">
              <a:buFontTx/>
              <a:buChar char="-"/>
            </a:pPr>
            <a:r>
              <a:rPr lang="en-US" sz="2400" dirty="0" smtClean="0"/>
              <a:t>An </a:t>
            </a:r>
            <a:r>
              <a:rPr lang="en-US" sz="2400" dirty="0"/>
              <a:t>audit of their big data </a:t>
            </a:r>
            <a:r>
              <a:rPr lang="en-US" sz="2400" dirty="0" smtClean="0"/>
              <a:t>practice</a:t>
            </a:r>
          </a:p>
          <a:p>
            <a:pPr marL="285750" indent="-285750">
              <a:buFontTx/>
              <a:buChar char="-"/>
            </a:pPr>
            <a:r>
              <a:rPr lang="en-US" sz="2400" dirty="0" smtClean="0"/>
              <a:t>Recommendations </a:t>
            </a:r>
            <a:r>
              <a:rPr lang="en-US" sz="2400" dirty="0"/>
              <a:t>for a successful </a:t>
            </a:r>
            <a:r>
              <a:rPr lang="en-US" sz="2400" dirty="0" smtClean="0"/>
              <a:t>IPO</a:t>
            </a:r>
          </a:p>
          <a:p>
            <a:pPr marL="285750" indent="-285750">
              <a:buFontTx/>
              <a:buChar char="-"/>
            </a:pPr>
            <a:r>
              <a:rPr lang="en-US" sz="2400" dirty="0" smtClean="0"/>
              <a:t> </a:t>
            </a:r>
            <a:r>
              <a:rPr lang="en-US" sz="2400" dirty="0"/>
              <a:t>An analysis of their content categories that highlights the top 5 categories </a:t>
            </a:r>
            <a:endParaRPr lang="en-US" sz="2400" dirty="0" smtClean="0"/>
          </a:p>
          <a:p>
            <a:r>
              <a:rPr lang="en-US" sz="2400" dirty="0" smtClean="0"/>
              <a:t>with </a:t>
            </a:r>
            <a:r>
              <a:rPr lang="en-US" sz="2400" dirty="0"/>
              <a:t>the largest aggregate popularity </a:t>
            </a:r>
            <a:endParaRPr lang="en-US" sz="2400" dirty="0" smtClean="0"/>
          </a:p>
          <a:p>
            <a:r>
              <a:rPr lang="en-US" sz="2000" dirty="0" smtClean="0"/>
              <a:t> </a:t>
            </a:r>
            <a:endParaRPr lang="en-US" sz="2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75021" y="10026"/>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0360339" y="176828"/>
            <a:ext cx="6898961" cy="9081472"/>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Arial Black" panose="020B0A04020102020204" pitchFamily="34" charset="0"/>
              </a:rPr>
              <a:t>Problem</a:t>
            </a:r>
          </a:p>
        </p:txBody>
      </p:sp>
      <p:grpSp>
        <p:nvGrpSpPr>
          <p:cNvPr id="27" name="Group 26"/>
          <p:cNvGrpSpPr/>
          <p:nvPr/>
        </p:nvGrpSpPr>
        <p:grpSpPr>
          <a:xfrm>
            <a:off x="3069738" y="4761658"/>
            <a:ext cx="6236480" cy="5327639"/>
            <a:chOff x="3069738" y="4761658"/>
            <a:chExt cx="6236480" cy="5327639"/>
          </a:xfrm>
        </p:grpSpPr>
        <p:sp>
          <p:nvSpPr>
            <p:cNvPr id="22" name="TextBox 21"/>
            <p:cNvSpPr txBox="1"/>
            <p:nvPr/>
          </p:nvSpPr>
          <p:spPr>
            <a:xfrm>
              <a:off x="3069738" y="4761658"/>
              <a:ext cx="6074262" cy="461665"/>
            </a:xfrm>
            <a:prstGeom prst="rect">
              <a:avLst/>
            </a:prstGeom>
            <a:noFill/>
          </p:spPr>
          <p:txBody>
            <a:bodyPr wrap="square" rtlCol="0">
              <a:spAutoFit/>
            </a:bodyPr>
            <a:lstStyle/>
            <a:p>
              <a:r>
                <a:rPr lang="en-US" sz="2400" b="1" dirty="0" smtClean="0">
                  <a:solidFill>
                    <a:schemeClr val="bg1"/>
                  </a:solidFill>
                </a:rPr>
                <a:t>Over 500 Million Active users each month</a:t>
              </a:r>
              <a:endParaRPr lang="en-US" sz="2400" b="1" dirty="0">
                <a:solidFill>
                  <a:schemeClr val="bg1"/>
                </a:solidFill>
              </a:endParaRPr>
            </a:p>
          </p:txBody>
        </p:sp>
        <p:sp>
          <p:nvSpPr>
            <p:cNvPr id="23" name="TextBox 22"/>
            <p:cNvSpPr txBox="1"/>
            <p:nvPr/>
          </p:nvSpPr>
          <p:spPr>
            <a:xfrm>
              <a:off x="3200400" y="5524500"/>
              <a:ext cx="4887464" cy="461665"/>
            </a:xfrm>
            <a:prstGeom prst="rect">
              <a:avLst/>
            </a:prstGeom>
            <a:noFill/>
          </p:spPr>
          <p:txBody>
            <a:bodyPr wrap="square" rtlCol="0">
              <a:spAutoFit/>
            </a:bodyPr>
            <a:lstStyle/>
            <a:p>
              <a:r>
                <a:rPr lang="en-US" sz="2400" b="1" dirty="0" smtClean="0">
                  <a:solidFill>
                    <a:schemeClr val="bg1"/>
                  </a:solidFill>
                </a:rPr>
                <a:t>Over 100,000 content post per day!</a:t>
              </a:r>
              <a:endParaRPr lang="en-US" sz="2400" b="1" dirty="0">
                <a:solidFill>
                  <a:schemeClr val="bg1"/>
                </a:solidFill>
              </a:endParaRPr>
            </a:p>
          </p:txBody>
        </p:sp>
        <p:sp>
          <p:nvSpPr>
            <p:cNvPr id="24" name="TextBox 23"/>
            <p:cNvSpPr txBox="1"/>
            <p:nvPr/>
          </p:nvSpPr>
          <p:spPr>
            <a:xfrm>
              <a:off x="3200400" y="6438900"/>
              <a:ext cx="5943600" cy="830997"/>
            </a:xfrm>
            <a:prstGeom prst="rect">
              <a:avLst/>
            </a:prstGeom>
            <a:noFill/>
          </p:spPr>
          <p:txBody>
            <a:bodyPr wrap="square" rtlCol="0">
              <a:spAutoFit/>
            </a:bodyPr>
            <a:lstStyle/>
            <a:p>
              <a:r>
                <a:rPr lang="en-US" sz="2400" b="1" dirty="0" smtClean="0">
                  <a:solidFill>
                    <a:schemeClr val="bg1"/>
                  </a:solidFill>
                </a:rPr>
                <a:t>Leaving us with 36,500,000 unstructured data every year.</a:t>
              </a:r>
              <a:endParaRPr lang="en-US" sz="2400" b="1" dirty="0">
                <a:solidFill>
                  <a:schemeClr val="bg1"/>
                </a:solidFill>
              </a:endParaRPr>
            </a:p>
          </p:txBody>
        </p:sp>
        <p:sp>
          <p:nvSpPr>
            <p:cNvPr id="25" name="TextBox 24"/>
            <p:cNvSpPr txBox="1"/>
            <p:nvPr/>
          </p:nvSpPr>
          <p:spPr>
            <a:xfrm>
              <a:off x="3200400" y="7784814"/>
              <a:ext cx="5943600" cy="1107996"/>
            </a:xfrm>
            <a:prstGeom prst="rect">
              <a:avLst/>
            </a:prstGeom>
            <a:noFill/>
          </p:spPr>
          <p:txBody>
            <a:bodyPr wrap="square" rtlCol="0">
              <a:spAutoFit/>
            </a:bodyPr>
            <a:lstStyle/>
            <a:p>
              <a:pPr lvl="0"/>
              <a:r>
                <a:rPr lang="en-US" sz="2400" b="1" dirty="0">
                  <a:solidFill>
                    <a:schemeClr val="bg1"/>
                  </a:solidFill>
                </a:rPr>
                <a:t>But how to capitalize on it when there is so much?</a:t>
              </a:r>
            </a:p>
            <a:p>
              <a:endParaRPr lang="en-US" dirty="0"/>
            </a:p>
          </p:txBody>
        </p:sp>
        <p:sp>
          <p:nvSpPr>
            <p:cNvPr id="26" name="TextBox 25"/>
            <p:cNvSpPr txBox="1"/>
            <p:nvPr/>
          </p:nvSpPr>
          <p:spPr>
            <a:xfrm>
              <a:off x="3200400" y="9258300"/>
              <a:ext cx="6105818" cy="830997"/>
            </a:xfrm>
            <a:prstGeom prst="rect">
              <a:avLst/>
            </a:prstGeom>
            <a:noFill/>
          </p:spPr>
          <p:txBody>
            <a:bodyPr wrap="square" rtlCol="0">
              <a:spAutoFit/>
            </a:bodyPr>
            <a:lstStyle/>
            <a:p>
              <a:r>
                <a:rPr lang="en-US" sz="2400" b="1" dirty="0" smtClean="0">
                  <a:solidFill>
                    <a:schemeClr val="bg1"/>
                  </a:solidFill>
                </a:rPr>
                <a:t>Analysis on how to identify top 5 content categories</a:t>
              </a: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760522" y="1860485"/>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30" name="Freeform 30"/>
          <p:cNvSpPr/>
          <p:nvPr/>
        </p:nvSpPr>
        <p:spPr>
          <a:xfrm>
            <a:off x="11443639" y="6953289"/>
            <a:ext cx="2123087" cy="2123082"/>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Arial Black" panose="020B0A04020102020204" pitchFamily="34" charset="0"/>
              </a:rPr>
              <a:t>The Analytics team</a:t>
            </a:r>
          </a:p>
        </p:txBody>
      </p:sp>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43639" y="7173163"/>
            <a:ext cx="2123087" cy="1659667"/>
          </a:xfrm>
          <a:prstGeom prst="rect">
            <a:avLst/>
          </a:prstGeom>
          <a:ln w="2286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Arial Black" panose="020B0A04020102020204"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p:cNvSpPr txBox="1"/>
          <p:nvPr/>
        </p:nvSpPr>
        <p:spPr>
          <a:xfrm>
            <a:off x="4572079" y="1258748"/>
            <a:ext cx="3163495" cy="523220"/>
          </a:xfrm>
          <a:prstGeom prst="rect">
            <a:avLst/>
          </a:prstGeom>
          <a:noFill/>
        </p:spPr>
        <p:txBody>
          <a:bodyPr wrap="none" rtlCol="0">
            <a:spAutoFit/>
          </a:bodyPr>
          <a:lstStyle/>
          <a:p>
            <a:r>
              <a:rPr lang="en-US" sz="2800" b="1" dirty="0" smtClean="0">
                <a:solidFill>
                  <a:schemeClr val="bg1"/>
                </a:solidFill>
              </a:rPr>
              <a:t>Data Understanding</a:t>
            </a:r>
          </a:p>
        </p:txBody>
      </p:sp>
      <p:sp>
        <p:nvSpPr>
          <p:cNvPr id="41" name="TextBox 40"/>
          <p:cNvSpPr txBox="1"/>
          <p:nvPr/>
        </p:nvSpPr>
        <p:spPr>
          <a:xfrm>
            <a:off x="5820710" y="2984043"/>
            <a:ext cx="2247282" cy="523220"/>
          </a:xfrm>
          <a:prstGeom prst="rect">
            <a:avLst/>
          </a:prstGeom>
          <a:noFill/>
        </p:spPr>
        <p:txBody>
          <a:bodyPr wrap="none" rtlCol="0">
            <a:spAutoFit/>
          </a:bodyPr>
          <a:lstStyle/>
          <a:p>
            <a:r>
              <a:rPr lang="en-US" sz="2800" b="1" dirty="0" smtClean="0">
                <a:solidFill>
                  <a:schemeClr val="bg1"/>
                </a:solidFill>
              </a:rPr>
              <a:t>Data Cleaning</a:t>
            </a:r>
            <a:endParaRPr lang="en-US" sz="2800" b="1" dirty="0">
              <a:solidFill>
                <a:schemeClr val="bg1"/>
              </a:solidFill>
            </a:endParaRPr>
          </a:p>
        </p:txBody>
      </p:sp>
      <p:sp>
        <p:nvSpPr>
          <p:cNvPr id="42" name="TextBox 41"/>
          <p:cNvSpPr txBox="1"/>
          <p:nvPr/>
        </p:nvSpPr>
        <p:spPr>
          <a:xfrm>
            <a:off x="7766527" y="4505166"/>
            <a:ext cx="2473306" cy="523220"/>
          </a:xfrm>
          <a:prstGeom prst="rect">
            <a:avLst/>
          </a:prstGeom>
          <a:noFill/>
        </p:spPr>
        <p:txBody>
          <a:bodyPr wrap="none" rtlCol="0">
            <a:spAutoFit/>
          </a:bodyPr>
          <a:lstStyle/>
          <a:p>
            <a:r>
              <a:rPr lang="en-US" sz="2800" b="1" dirty="0" smtClean="0">
                <a:solidFill>
                  <a:schemeClr val="bg1"/>
                </a:solidFill>
              </a:rPr>
              <a:t>Data Modelling</a:t>
            </a:r>
            <a:endParaRPr lang="en-US" sz="2800" b="1" dirty="0">
              <a:solidFill>
                <a:schemeClr val="bg1"/>
              </a:solidFill>
            </a:endParaRPr>
          </a:p>
        </p:txBody>
      </p:sp>
      <p:sp>
        <p:nvSpPr>
          <p:cNvPr id="43" name="TextBox 42"/>
          <p:cNvSpPr txBox="1"/>
          <p:nvPr/>
        </p:nvSpPr>
        <p:spPr>
          <a:xfrm>
            <a:off x="9531436" y="6204766"/>
            <a:ext cx="2866169" cy="523220"/>
          </a:xfrm>
          <a:prstGeom prst="rect">
            <a:avLst/>
          </a:prstGeom>
          <a:noFill/>
        </p:spPr>
        <p:txBody>
          <a:bodyPr wrap="none" rtlCol="0">
            <a:spAutoFit/>
          </a:bodyPr>
          <a:lstStyle/>
          <a:p>
            <a:r>
              <a:rPr lang="en-US" sz="2800" b="1" dirty="0" smtClean="0">
                <a:solidFill>
                  <a:schemeClr val="bg1"/>
                </a:solidFill>
              </a:rPr>
              <a:t>Data Visualization</a:t>
            </a:r>
            <a:endParaRPr lang="en-US" sz="2800" b="1" dirty="0">
              <a:solidFill>
                <a:schemeClr val="bg1"/>
              </a:solidFill>
            </a:endParaRPr>
          </a:p>
        </p:txBody>
      </p:sp>
      <p:sp>
        <p:nvSpPr>
          <p:cNvPr id="44" name="TextBox 43"/>
          <p:cNvSpPr txBox="1"/>
          <p:nvPr/>
        </p:nvSpPr>
        <p:spPr>
          <a:xfrm>
            <a:off x="11582400" y="8343900"/>
            <a:ext cx="2512419" cy="523220"/>
          </a:xfrm>
          <a:prstGeom prst="rect">
            <a:avLst/>
          </a:prstGeom>
          <a:noFill/>
        </p:spPr>
        <p:txBody>
          <a:bodyPr wrap="none" rtlCol="0">
            <a:spAutoFit/>
          </a:bodyPr>
          <a:lstStyle/>
          <a:p>
            <a:r>
              <a:rPr lang="en-US" sz="2800" b="1" dirty="0" smtClean="0">
                <a:solidFill>
                  <a:schemeClr val="bg1"/>
                </a:solidFill>
              </a:rPr>
              <a:t>Uncover Insight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7695256" y="206410"/>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Bahnschrift Condensed" panose="020B050204020402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p:cNvSpPr txBox="1"/>
          <p:nvPr/>
        </p:nvSpPr>
        <p:spPr>
          <a:xfrm>
            <a:off x="2686015" y="2400300"/>
            <a:ext cx="2413363" cy="2215991"/>
          </a:xfrm>
          <a:prstGeom prst="rect">
            <a:avLst/>
          </a:prstGeom>
          <a:noFill/>
        </p:spPr>
        <p:txBody>
          <a:bodyPr wrap="square" rtlCol="0">
            <a:spAutoFit/>
          </a:bodyPr>
          <a:lstStyle/>
          <a:p>
            <a:pPr algn="ctr"/>
            <a:r>
              <a:rPr lang="en-US" sz="4000" b="1" dirty="0" smtClean="0">
                <a:solidFill>
                  <a:srgbClr val="A100FF"/>
                </a:solidFill>
              </a:rPr>
              <a:t>16 </a:t>
            </a:r>
          </a:p>
          <a:p>
            <a:pPr algn="ctr"/>
            <a:endParaRPr lang="en-US" sz="4000" b="1" dirty="0" smtClean="0">
              <a:solidFill>
                <a:srgbClr val="A100FF"/>
              </a:solidFill>
            </a:endParaRPr>
          </a:p>
          <a:p>
            <a:pPr algn="ctr"/>
            <a:r>
              <a:rPr lang="en-US" sz="4000" b="1" dirty="0" smtClean="0">
                <a:solidFill>
                  <a:srgbClr val="A100FF"/>
                </a:solidFill>
              </a:rPr>
              <a:t>Categories</a:t>
            </a:r>
          </a:p>
          <a:p>
            <a:endParaRPr lang="en-US" dirty="0"/>
          </a:p>
        </p:txBody>
      </p:sp>
      <p:sp>
        <p:nvSpPr>
          <p:cNvPr id="16" name="TextBox 15"/>
          <p:cNvSpPr txBox="1"/>
          <p:nvPr/>
        </p:nvSpPr>
        <p:spPr>
          <a:xfrm>
            <a:off x="7136583" y="2400300"/>
            <a:ext cx="3243417" cy="2554545"/>
          </a:xfrm>
          <a:prstGeom prst="rect">
            <a:avLst/>
          </a:prstGeom>
          <a:noFill/>
        </p:spPr>
        <p:txBody>
          <a:bodyPr wrap="square" rtlCol="0">
            <a:spAutoFit/>
          </a:bodyPr>
          <a:lstStyle/>
          <a:p>
            <a:r>
              <a:rPr lang="en-US" sz="4000" b="1" dirty="0" smtClean="0">
                <a:solidFill>
                  <a:srgbClr val="A100FF"/>
                </a:solidFill>
              </a:rPr>
              <a:t>1897</a:t>
            </a:r>
          </a:p>
          <a:p>
            <a:r>
              <a:rPr lang="en-US" sz="4000" b="1" dirty="0" smtClean="0">
                <a:solidFill>
                  <a:srgbClr val="A100FF"/>
                </a:solidFill>
              </a:rPr>
              <a:t>Content Reaction for Animal post</a:t>
            </a:r>
            <a:endParaRPr lang="en-US" sz="4000" b="1" dirty="0">
              <a:solidFill>
                <a:srgbClr val="A100FF"/>
              </a:solidFill>
            </a:endParaRPr>
          </a:p>
        </p:txBody>
      </p:sp>
      <p:sp>
        <p:nvSpPr>
          <p:cNvPr id="17" name="TextBox 16"/>
          <p:cNvSpPr txBox="1"/>
          <p:nvPr/>
        </p:nvSpPr>
        <p:spPr>
          <a:xfrm>
            <a:off x="12331385" y="2378529"/>
            <a:ext cx="3941258" cy="1938992"/>
          </a:xfrm>
          <a:prstGeom prst="rect">
            <a:avLst/>
          </a:prstGeom>
          <a:noFill/>
        </p:spPr>
        <p:txBody>
          <a:bodyPr wrap="square" rtlCol="0">
            <a:spAutoFit/>
          </a:bodyPr>
          <a:lstStyle/>
          <a:p>
            <a:r>
              <a:rPr lang="en-US" sz="4000" b="1" dirty="0" smtClean="0">
                <a:solidFill>
                  <a:srgbClr val="A100FF"/>
                </a:solidFill>
              </a:rPr>
              <a:t>January </a:t>
            </a:r>
          </a:p>
          <a:p>
            <a:r>
              <a:rPr lang="en-US" sz="4000" b="1" dirty="0" smtClean="0">
                <a:solidFill>
                  <a:srgbClr val="A100FF"/>
                </a:solidFill>
              </a:rPr>
              <a:t>Has more post of 182</a:t>
            </a:r>
            <a:endParaRPr lang="en-US" sz="4000" b="1" dirty="0">
              <a:solidFill>
                <a:srgbClr val="A100FF"/>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p:cNvPicPr>
            <a:picLocks noChangeAspect="1"/>
          </p:cNvPicPr>
          <p:nvPr/>
        </p:nvPicPr>
        <p:blipFill>
          <a:blip r:embed="rId7"/>
          <a:stretch>
            <a:fillRect/>
          </a:stretch>
        </p:blipFill>
        <p:spPr>
          <a:xfrm>
            <a:off x="3069360" y="1685151"/>
            <a:ext cx="14739628" cy="7083012"/>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p:cNvPicPr>
            <a:picLocks noChangeAspect="1"/>
          </p:cNvPicPr>
          <p:nvPr/>
        </p:nvPicPr>
        <p:blipFill>
          <a:blip r:embed="rId7"/>
          <a:stretch>
            <a:fillRect/>
          </a:stretch>
        </p:blipFill>
        <p:spPr>
          <a:xfrm>
            <a:off x="3161104" y="923618"/>
            <a:ext cx="14212496" cy="8182652"/>
          </a:xfrm>
          <a:prstGeom prst="rect">
            <a:avLst/>
          </a:prstGeom>
        </p:spPr>
      </p:pic>
    </p:spTree>
    <p:extLst>
      <p:ext uri="{BB962C8B-B14F-4D97-AF65-F5344CB8AC3E}">
        <p14:creationId xmlns:p14="http://schemas.microsoft.com/office/powerpoint/2010/main" val="24538516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2503</TotalTime>
  <Words>1723</Words>
  <Application>Microsoft Office PowerPoint</Application>
  <PresentationFormat>Custom</PresentationFormat>
  <Paragraphs>152</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Bahnschrift Condensed</vt:lpstr>
      <vt:lpstr>Clear Sans Regular Bold</vt:lpstr>
      <vt:lpstr>Arial Black</vt:lpstr>
      <vt:lpstr>Arial</vt:lpstr>
      <vt:lpstr>Graphik Regular</vt:lpstr>
      <vt:lpstr>Gabriola</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DELL</cp:lastModifiedBy>
  <cp:revision>24</cp:revision>
  <dcterms:created xsi:type="dcterms:W3CDTF">2006-08-16T00:00:00Z</dcterms:created>
  <dcterms:modified xsi:type="dcterms:W3CDTF">2022-02-09T20:09:52Z</dcterms:modified>
  <dc:identifier>DAEhDyfaYKE</dc:identifier>
</cp:coreProperties>
</file>